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258" r:id="rId5"/>
    <p:sldId id="270" r:id="rId6"/>
    <p:sldId id="271" r:id="rId7"/>
    <p:sldId id="272" r:id="rId8"/>
    <p:sldId id="259" r:id="rId9"/>
    <p:sldId id="260" r:id="rId10"/>
    <p:sldId id="273" r:id="rId11"/>
    <p:sldId id="275" r:id="rId12"/>
    <p:sldId id="276" r:id="rId13"/>
    <p:sldId id="261" r:id="rId14"/>
    <p:sldId id="298" r:id="rId15"/>
    <p:sldId id="257" r:id="rId16"/>
    <p:sldId id="290" r:id="rId17"/>
    <p:sldId id="309" r:id="rId18"/>
    <p:sldId id="306" r:id="rId19"/>
    <p:sldId id="307" r:id="rId20"/>
    <p:sldId id="308" r:id="rId21"/>
    <p:sldId id="313" r:id="rId22"/>
    <p:sldId id="266" r:id="rId23"/>
    <p:sldId id="302" r:id="rId24"/>
    <p:sldId id="262" r:id="rId25"/>
    <p:sldId id="289" r:id="rId26"/>
    <p:sldId id="299" r:id="rId27"/>
    <p:sldId id="269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6" r:id="rId37"/>
    <p:sldId id="287" r:id="rId38"/>
    <p:sldId id="288" r:id="rId39"/>
    <p:sldId id="305" r:id="rId40"/>
    <p:sldId id="314" r:id="rId41"/>
    <p:sldId id="263" r:id="rId42"/>
    <p:sldId id="301" r:id="rId43"/>
    <p:sldId id="268" r:id="rId44"/>
    <p:sldId id="300" r:id="rId45"/>
    <p:sldId id="315" r:id="rId46"/>
    <p:sldId id="264" r:id="rId47"/>
    <p:sldId id="284" r:id="rId48"/>
    <p:sldId id="26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ts.web.ied.edu.hk/network/wireless.htm" TargetMode="External"/><Relationship Id="rId2" Type="http://schemas.openxmlformats.org/officeDocument/2006/relationships/hyperlink" Target="mailto:helpdesk@ocio.ied.edu.h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its.web.ied.edu.hk/wifi101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5175"/>
            <a:ext cx="9144000" cy="1470025"/>
          </a:xfrm>
        </p:spPr>
        <p:txBody>
          <a:bodyPr>
            <a:noAutofit/>
          </a:bodyPr>
          <a:lstStyle/>
          <a:p>
            <a:r>
              <a:rPr lang="en-US" sz="5500" dirty="0" smtClean="0"/>
              <a:t>Sharing Session on </a:t>
            </a:r>
            <a:r>
              <a:rPr lang="en-US" sz="5500" dirty="0" err="1" smtClean="0"/>
              <a:t>HKIEd</a:t>
            </a:r>
            <a:r>
              <a:rPr lang="en-US" sz="5500" dirty="0" smtClean="0"/>
              <a:t> </a:t>
            </a:r>
            <a:br>
              <a:rPr lang="en-US" sz="5500" dirty="0" smtClean="0"/>
            </a:br>
            <a:r>
              <a:rPr lang="en-US" sz="5500" dirty="0" smtClean="0"/>
              <a:t>Wi-Fi Services and Useful Tips</a:t>
            </a:r>
            <a:endParaRPr lang="en-US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Fred Pang</a:t>
            </a:r>
          </a:p>
          <a:p>
            <a:r>
              <a:rPr lang="en-US" b="1" dirty="0" smtClean="0"/>
              <a:t>10 Dec 2013</a:t>
            </a:r>
            <a:endParaRPr lang="en-US" b="1" dirty="0"/>
          </a:p>
        </p:txBody>
      </p:sp>
      <p:pic>
        <p:nvPicPr>
          <p:cNvPr id="5" name="Picture 10" descr="http://its.web.ied.edu.hk/network/wireless_1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343400"/>
            <a:ext cx="1714500" cy="1743076"/>
          </a:xfrm>
          <a:prstGeom prst="rect">
            <a:avLst/>
          </a:prstGeom>
          <a:noFill/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</p:spPr>
        <p:txBody>
          <a:bodyPr/>
          <a:lstStyle/>
          <a:p>
            <a:r>
              <a:rPr lang="en-US" dirty="0" smtClean="0"/>
              <a:t>Recent Changes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Fine-tune transmission power ( </a:t>
            </a:r>
            <a:r>
              <a:rPr lang="en-US" dirty="0" err="1" smtClean="0"/>
              <a:t>Tx</a:t>
            </a:r>
            <a:r>
              <a:rPr lang="en-US" dirty="0" smtClean="0"/>
              <a:t> ) to reduce co-channel interference</a:t>
            </a:r>
          </a:p>
          <a:p>
            <a:r>
              <a:rPr lang="en-US" dirty="0" smtClean="0"/>
              <a:t>Increased “Arp cache” to support more users in firewall</a:t>
            </a:r>
          </a:p>
          <a:p>
            <a:r>
              <a:rPr lang="en-US" dirty="0" smtClean="0"/>
              <a:t>Removed lower data rate support ( 1Mbps, 2Mbps and 5.5Mbps ) </a:t>
            </a:r>
          </a:p>
          <a:p>
            <a:r>
              <a:rPr lang="en-US" dirty="0" smtClean="0"/>
              <a:t>Enabled “Band Steering/Select” to help wireless clients to use 802.11a/an ( 5GHz )</a:t>
            </a:r>
          </a:p>
          <a:p>
            <a:endParaRPr lang="en-US" dirty="0" smtClean="0"/>
          </a:p>
        </p:txBody>
      </p:sp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8229600" cy="1143000"/>
          </a:xfrm>
        </p:spPr>
        <p:txBody>
          <a:bodyPr/>
          <a:lstStyle/>
          <a:p>
            <a:r>
              <a:rPr lang="en-US" dirty="0" smtClean="0"/>
              <a:t>Recent Changes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200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Removed “Rogue” APs in some areas such as Pacific Coffee, MIT which might interfere with our signal </a:t>
            </a:r>
          </a:p>
          <a:p>
            <a:r>
              <a:rPr lang="en-US" dirty="0" smtClean="0"/>
              <a:t>Installed airwave to locate “Rogue” APs and for clients troubleshooting</a:t>
            </a:r>
          </a:p>
          <a:p>
            <a:r>
              <a:rPr lang="en-US" b="1" dirty="0" smtClean="0"/>
              <a:t>Self-developed monitoring tool for </a:t>
            </a:r>
            <a:r>
              <a:rPr lang="en-US" b="1" dirty="0" err="1" smtClean="0"/>
              <a:t>WiFi</a:t>
            </a:r>
            <a:r>
              <a:rPr lang="en-US" b="1" dirty="0" smtClean="0"/>
              <a:t> troubleshooting</a:t>
            </a:r>
          </a:p>
          <a:p>
            <a:r>
              <a:rPr lang="en-US" b="1" dirty="0" smtClean="0"/>
              <a:t>Upgrade ALL APs in Library area to support both 802.11AN &amp; 802.11GN</a:t>
            </a:r>
          </a:p>
          <a:p>
            <a:r>
              <a:rPr lang="en-US" b="1" dirty="0" smtClean="0"/>
              <a:t>Removed support of 802.11b clients</a:t>
            </a:r>
          </a:p>
          <a:p>
            <a:r>
              <a:rPr lang="en-US" b="1" dirty="0" smtClean="0"/>
              <a:t>Deployed 5 APs in C-LP-11 to support 600 people to access internet for teaching purpose </a:t>
            </a:r>
            <a:r>
              <a:rPr lang="en-US" altLang="zh-TW" b="1" dirty="0" smtClean="0"/>
              <a:t>simultaneously</a:t>
            </a:r>
            <a:r>
              <a:rPr lang="en-US" b="1" dirty="0" smtClean="0"/>
              <a:t> </a:t>
            </a:r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err="1" smtClean="0"/>
              <a:t>HKIEd’s</a:t>
            </a:r>
            <a:r>
              <a:rPr lang="en-US" dirty="0" smtClean="0"/>
              <a:t> SSIDs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399" y="2057399"/>
          <a:ext cx="8839201" cy="4724401"/>
        </p:xfrm>
        <a:graphic>
          <a:graphicData uri="http://schemas.openxmlformats.org/drawingml/2006/table">
            <a:tbl>
              <a:tblPr/>
              <a:tblGrid>
                <a:gridCol w="1840576"/>
                <a:gridCol w="2700866"/>
                <a:gridCol w="2453489"/>
                <a:gridCol w="1844270"/>
              </a:tblGrid>
              <a:tr h="429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SSID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Location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Encryption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Authentication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PMingLiU"/>
                          <a:cs typeface="Times New Roman"/>
                        </a:rPr>
                        <a:t>HKIEd</a:t>
                      </a:r>
                      <a:endParaRPr lang="en-US" sz="18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PMingLiU"/>
                          <a:cs typeface="Times New Roman"/>
                        </a:rPr>
                        <a:t>All Main Campus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PMingLiU"/>
                          <a:cs typeface="Times New Roman"/>
                        </a:rPr>
                        <a:t>WPA(TKIP)/WPA2(AES)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802.1x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PMingLiU"/>
                          <a:cs typeface="Times New Roman"/>
                        </a:rPr>
                        <a:t>HKIEdGuests</a:t>
                      </a:r>
                      <a:r>
                        <a:rPr lang="en-US" sz="1800" dirty="0">
                          <a:latin typeface="Calibri"/>
                          <a:ea typeface="PMingLiU"/>
                          <a:cs typeface="Times New Roman"/>
                        </a:rPr>
                        <a:t>/VPN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PMingLiU"/>
                          <a:cs typeface="Times New Roman"/>
                        </a:rPr>
                        <a:t>All Main Campus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PMingLiU"/>
                          <a:cs typeface="Times New Roman"/>
                        </a:rPr>
                        <a:t>OPEN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Captive Portal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PMingLiU"/>
                          <a:cs typeface="Times New Roman"/>
                        </a:rPr>
                        <a:t>eduroam</a:t>
                      </a:r>
                      <a:endParaRPr lang="en-US" sz="18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+mn-lt"/>
                          <a:ea typeface="PMingLiU"/>
                          <a:cs typeface="Times New Roman"/>
                        </a:rPr>
                        <a:t>All Main Campus Area</a:t>
                      </a:r>
                      <a:endParaRPr lang="en-US" altLang="zh-TW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PMingLiU"/>
                          <a:cs typeface="Times New Roman"/>
                        </a:rPr>
                        <a:t>WPA(TKIP)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802.1x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PMingLiU"/>
                          <a:cs typeface="Times New Roman"/>
                        </a:rPr>
                        <a:t>Universities </a:t>
                      </a:r>
                      <a:r>
                        <a:rPr lang="en-US" sz="1800" dirty="0" err="1">
                          <a:latin typeface="Calibri"/>
                          <a:ea typeface="PMingLiU"/>
                          <a:cs typeface="Times New Roman"/>
                        </a:rPr>
                        <a:t>WiFi</a:t>
                      </a:r>
                      <a:endParaRPr lang="en-US" sz="18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PMingLiU"/>
                          <a:cs typeface="Times New Roman"/>
                        </a:rPr>
                        <a:t>Only G/F Main Campus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PMingLiU"/>
                          <a:cs typeface="Times New Roman"/>
                        </a:rPr>
                        <a:t>WPA(TKIP)/WPA2(AES)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802.1x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PMingLiU"/>
                          <a:cs typeface="Times New Roman"/>
                        </a:rPr>
                        <a:t>PCCW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PMingLiU"/>
                          <a:cs typeface="Times New Roman"/>
                        </a:rPr>
                        <a:t>Only G/F Main Campus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PMingLiU"/>
                          <a:cs typeface="Times New Roman"/>
                        </a:rPr>
                        <a:t>OPEN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Captive Portal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PMingLiU"/>
                          <a:cs typeface="Times New Roman"/>
                        </a:rPr>
                        <a:t>PCCW1x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PMingLiU"/>
                          <a:cs typeface="Times New Roman"/>
                        </a:rPr>
                        <a:t>Only G/F Main Campus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PMingLiU"/>
                          <a:cs typeface="Times New Roman"/>
                        </a:rPr>
                        <a:t>WPA(TKIP)/WPA2(AES)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802.1x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PMingLiU"/>
                          <a:cs typeface="Times New Roman"/>
                        </a:rPr>
                        <a:t>Y5ZONE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PMingLiU"/>
                          <a:cs typeface="Times New Roman"/>
                        </a:rPr>
                        <a:t>Only G/F Main Campus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PMingLiU"/>
                          <a:cs typeface="Times New Roman"/>
                        </a:rPr>
                        <a:t>OPEN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Captive Portal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PMingLiU"/>
                          <a:cs typeface="Times New Roman"/>
                        </a:rPr>
                        <a:t>Hostel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PMingLiU"/>
                          <a:cs typeface="Times New Roman"/>
                        </a:rPr>
                        <a:t>All Hostel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PMingLiU"/>
                          <a:cs typeface="Times New Roman"/>
                        </a:rPr>
                        <a:t>WPA(TKIP)/WPA2(AES)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802.1x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PMingLiU"/>
                          <a:cs typeface="Times New Roman"/>
                        </a:rPr>
                        <a:t>HostelGuests</a:t>
                      </a:r>
                      <a:endParaRPr lang="en-US" sz="1800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PMingLiU"/>
                          <a:cs typeface="Times New Roman"/>
                        </a:rPr>
                        <a:t>All Hostel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PMingLiU"/>
                          <a:cs typeface="Times New Roman"/>
                        </a:rPr>
                        <a:t>OPEN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PMingLiU"/>
                          <a:cs typeface="Times New Roman"/>
                        </a:rPr>
                        <a:t>Captive Portal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PMingLiU"/>
                          <a:cs typeface="Times New Roman"/>
                        </a:rPr>
                        <a:t>Quarter</a:t>
                      </a:r>
                      <a:endParaRPr lang="en-US" sz="1800" b="1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PMingLiU"/>
                          <a:cs typeface="Times New Roman"/>
                        </a:rPr>
                        <a:t>All</a:t>
                      </a:r>
                      <a:r>
                        <a:rPr lang="en-US" sz="1600" b="1" baseline="0" dirty="0" smtClean="0">
                          <a:latin typeface="Calibri"/>
                          <a:ea typeface="PMingLiU"/>
                          <a:cs typeface="Times New Roman"/>
                        </a:rPr>
                        <a:t> Hostel Area</a:t>
                      </a:r>
                      <a:endParaRPr lang="en-US" sz="1600" b="1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latin typeface="+mn-lt"/>
                          <a:ea typeface="PMingLiU"/>
                          <a:cs typeface="Times New Roman"/>
                        </a:rPr>
                        <a:t>WPA(TKIP)/WPA2(AES)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PMingLiU"/>
                          <a:cs typeface="Times New Roman"/>
                        </a:rPr>
                        <a:t>802.1x</a:t>
                      </a:r>
                      <a:endParaRPr lang="en-US" sz="2000" b="1" dirty="0"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Wi-Fi Network Topology (Main Campus)</a:t>
            </a:r>
            <a:endParaRPr lang="en-US" dirty="0"/>
          </a:p>
        </p:txBody>
      </p:sp>
      <p:pic>
        <p:nvPicPr>
          <p:cNvPr id="5" name="Picture 2" descr="http://www.aamu.edu/administrativeoffices/information-technology/ITSservices/Students/Documents/Wireless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00600"/>
            <a:ext cx="612914" cy="609601"/>
          </a:xfrm>
          <a:prstGeom prst="rect">
            <a:avLst/>
          </a:prstGeom>
          <a:noFill/>
        </p:spPr>
      </p:pic>
      <p:pic>
        <p:nvPicPr>
          <p:cNvPr id="7" name="Picture 4" descr="http://www.writemyessay.biz/wp-content/themes/Answers/images/answers/using-internet-sour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1790700" cy="1790700"/>
          </a:xfrm>
          <a:prstGeom prst="rect">
            <a:avLst/>
          </a:prstGeom>
          <a:noFill/>
        </p:spPr>
      </p:pic>
      <p:pic>
        <p:nvPicPr>
          <p:cNvPr id="8" name="Picture 6" descr="http://ronepraisecleveland.files.wordpress.com/2012/07/internet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867400"/>
            <a:ext cx="831273" cy="800101"/>
          </a:xfrm>
          <a:prstGeom prst="rect">
            <a:avLst/>
          </a:prstGeom>
          <a:noFill/>
        </p:spPr>
      </p:pic>
      <p:pic>
        <p:nvPicPr>
          <p:cNvPr id="9" name="Picture 8" descr="http://www.indeed.com/images/mobile_devic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791200"/>
            <a:ext cx="1016001" cy="838200"/>
          </a:xfrm>
          <a:prstGeom prst="rect">
            <a:avLst/>
          </a:prstGeom>
          <a:noFill/>
        </p:spPr>
      </p:pic>
      <p:pic>
        <p:nvPicPr>
          <p:cNvPr id="10" name="Picture 2" descr="http://www.openclipart.org/image/800px/svg_to_png/juanjo_Rou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438400"/>
            <a:ext cx="1295400" cy="1295400"/>
          </a:xfrm>
          <a:prstGeom prst="rect">
            <a:avLst/>
          </a:prstGeom>
          <a:noFill/>
        </p:spPr>
      </p:pic>
      <p:pic>
        <p:nvPicPr>
          <p:cNvPr id="11" name="Picture 4" descr="http://www.iconpng.com/png/vista/firew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276600"/>
            <a:ext cx="1447800" cy="1066800"/>
          </a:xfrm>
          <a:prstGeom prst="rect">
            <a:avLst/>
          </a:prstGeom>
          <a:noFill/>
        </p:spPr>
      </p:pic>
      <p:pic>
        <p:nvPicPr>
          <p:cNvPr id="12" name="Picture 2" descr="http://www.openclipart.org/image/800px/svg_to_png/juanjo_Rou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505200"/>
            <a:ext cx="1238251" cy="1238251"/>
          </a:xfrm>
          <a:prstGeom prst="rect">
            <a:avLst/>
          </a:prstGeom>
          <a:noFill/>
        </p:spPr>
      </p:pic>
      <p:sp>
        <p:nvSpPr>
          <p:cNvPr id="13" name="Cloud 12"/>
          <p:cNvSpPr/>
          <p:nvPr/>
        </p:nvSpPr>
        <p:spPr>
          <a:xfrm>
            <a:off x="2743200" y="4114800"/>
            <a:ext cx="1828800" cy="1143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/>
        </p:nvSpPr>
        <p:spPr>
          <a:xfrm rot="5864685">
            <a:off x="6162474" y="2434156"/>
            <a:ext cx="4572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4486848">
            <a:off x="7000673" y="3272355"/>
            <a:ext cx="4572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24500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h-r2a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397406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h-r3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65790" y="3041303"/>
            <a:ext cx="111101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Traffic Mgmt/</a:t>
            </a:r>
          </a:p>
          <a:p>
            <a:r>
              <a:rPr lang="en-US" sz="1300" dirty="0" smtClean="0"/>
              <a:t>IPS/</a:t>
            </a:r>
          </a:p>
          <a:p>
            <a:r>
              <a:rPr lang="en-US" sz="1300" dirty="0" smtClean="0"/>
              <a:t>firewall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4419600"/>
            <a:ext cx="99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</a:t>
            </a:r>
          </a:p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44278" y="4507468"/>
            <a:ext cx="134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Point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36864" y="6564868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15200" y="3429000"/>
            <a:ext cx="10509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HARNET</a:t>
            </a:r>
          </a:p>
          <a:p>
            <a:r>
              <a:rPr lang="en-US" sz="1300" b="1" dirty="0" smtClean="0"/>
              <a:t>Primary Link</a:t>
            </a:r>
            <a:endParaRPr lang="en-US" sz="13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2022157"/>
            <a:ext cx="12035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HARNET</a:t>
            </a:r>
          </a:p>
          <a:p>
            <a:r>
              <a:rPr lang="en-US" sz="1300" dirty="0" smtClean="0"/>
              <a:t>Secondary Link</a:t>
            </a:r>
            <a:endParaRPr lang="en-US" sz="1300" dirty="0"/>
          </a:p>
        </p:txBody>
      </p:sp>
      <p:sp>
        <p:nvSpPr>
          <p:cNvPr id="24" name="Rounded Rectangle 23"/>
          <p:cNvSpPr/>
          <p:nvPr/>
        </p:nvSpPr>
        <p:spPr>
          <a:xfrm>
            <a:off x="838200" y="2736503"/>
            <a:ext cx="1447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43000" y="2736503"/>
            <a:ext cx="92781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Wireless</a:t>
            </a:r>
          </a:p>
          <a:p>
            <a:r>
              <a:rPr lang="en-US" sz="1300" dirty="0" smtClean="0"/>
              <a:t>Controllers</a:t>
            </a:r>
          </a:p>
          <a:p>
            <a:r>
              <a:rPr lang="en-US" sz="1300" dirty="0" smtClean="0"/>
              <a:t>( </a:t>
            </a:r>
            <a:r>
              <a:rPr lang="en-US" sz="1300" b="1" dirty="0" smtClean="0"/>
              <a:t>Aruba</a:t>
            </a:r>
            <a:r>
              <a:rPr lang="en-US" sz="1300" dirty="0" smtClean="0"/>
              <a:t> )</a:t>
            </a:r>
            <a:endParaRPr lang="en-US" sz="1300" dirty="0"/>
          </a:p>
        </p:txBody>
      </p:sp>
      <p:cxnSp>
        <p:nvCxnSpPr>
          <p:cNvPr id="29" name="Straight Connector 28"/>
          <p:cNvCxnSpPr>
            <a:stCxn id="9" idx="0"/>
            <a:endCxn id="5" idx="1"/>
          </p:cNvCxnSpPr>
          <p:nvPr/>
        </p:nvCxnSpPr>
        <p:spPr>
          <a:xfrm rot="5400000" flipH="1" flipV="1">
            <a:off x="939801" y="4902202"/>
            <a:ext cx="685799" cy="109219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0"/>
            <a:endCxn id="5" idx="2"/>
          </p:cNvCxnSpPr>
          <p:nvPr/>
        </p:nvCxnSpPr>
        <p:spPr>
          <a:xfrm rot="5400000" flipH="1" flipV="1">
            <a:off x="1808848" y="5540991"/>
            <a:ext cx="457199" cy="19562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981201" y="3581402"/>
            <a:ext cx="1219200" cy="609599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3"/>
            <a:endCxn id="13" idx="3"/>
          </p:cNvCxnSpPr>
          <p:nvPr/>
        </p:nvCxnSpPr>
        <p:spPr>
          <a:xfrm>
            <a:off x="2286000" y="3079403"/>
            <a:ext cx="1371600" cy="1100749"/>
          </a:xfrm>
          <a:prstGeom prst="line">
            <a:avLst/>
          </a:prstGeom>
          <a:ln w="635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3"/>
          </p:cNvCxnSpPr>
          <p:nvPr/>
        </p:nvCxnSpPr>
        <p:spPr>
          <a:xfrm flipV="1">
            <a:off x="2441714" y="4953000"/>
            <a:ext cx="374372" cy="152401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419600" y="4114800"/>
            <a:ext cx="304800" cy="152400"/>
          </a:xfrm>
          <a:prstGeom prst="line">
            <a:avLst/>
          </a:prstGeom>
          <a:ln w="635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886200"/>
            <a:ext cx="762000" cy="152400"/>
          </a:xfrm>
          <a:prstGeom prst="line">
            <a:avLst/>
          </a:prstGeom>
          <a:ln w="635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4914900" y="3238500"/>
            <a:ext cx="228600" cy="15240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60141" y="5486400"/>
            <a:ext cx="8210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2.4/5GHz</a:t>
            </a:r>
            <a:endParaRPr lang="en-US" sz="1300" dirty="0"/>
          </a:p>
        </p:txBody>
      </p:sp>
      <p:sp>
        <p:nvSpPr>
          <p:cNvPr id="56" name="TextBox 55"/>
          <p:cNvSpPr txBox="1"/>
          <p:nvPr/>
        </p:nvSpPr>
        <p:spPr>
          <a:xfrm>
            <a:off x="5877385" y="3200400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Border</a:t>
            </a:r>
          </a:p>
          <a:p>
            <a:r>
              <a:rPr lang="en-US" dirty="0" smtClean="0"/>
              <a:t>Routers</a:t>
            </a:r>
            <a:endParaRPr lang="en-US" dirty="0"/>
          </a:p>
        </p:txBody>
      </p:sp>
      <p:pic>
        <p:nvPicPr>
          <p:cNvPr id="34" name="圖片 33" descr="itswebp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Wi-Fi Network Topology (Hostel)</a:t>
            </a:r>
            <a:endParaRPr lang="en-US" dirty="0"/>
          </a:p>
        </p:txBody>
      </p:sp>
      <p:pic>
        <p:nvPicPr>
          <p:cNvPr id="5" name="Picture 2" descr="http://www.aamu.edu/administrativeoffices/information-technology/ITSservices/Students/Documents/Wireless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00600"/>
            <a:ext cx="612914" cy="609601"/>
          </a:xfrm>
          <a:prstGeom prst="rect">
            <a:avLst/>
          </a:prstGeom>
          <a:noFill/>
        </p:spPr>
      </p:pic>
      <p:pic>
        <p:nvPicPr>
          <p:cNvPr id="7" name="Picture 4" descr="http://www.writemyessay.biz/wp-content/themes/Answers/images/answers/using-internet-sour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1790700" cy="1790700"/>
          </a:xfrm>
          <a:prstGeom prst="rect">
            <a:avLst/>
          </a:prstGeom>
          <a:noFill/>
        </p:spPr>
      </p:pic>
      <p:pic>
        <p:nvPicPr>
          <p:cNvPr id="8" name="Picture 6" descr="http://ronepraisecleveland.files.wordpress.com/2012/07/internet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867400"/>
            <a:ext cx="831273" cy="800101"/>
          </a:xfrm>
          <a:prstGeom prst="rect">
            <a:avLst/>
          </a:prstGeom>
          <a:noFill/>
        </p:spPr>
      </p:pic>
      <p:pic>
        <p:nvPicPr>
          <p:cNvPr id="9" name="Picture 8" descr="http://www.indeed.com/images/mobile_devic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791200"/>
            <a:ext cx="1016001" cy="838200"/>
          </a:xfrm>
          <a:prstGeom prst="rect">
            <a:avLst/>
          </a:prstGeom>
          <a:noFill/>
        </p:spPr>
      </p:pic>
      <p:pic>
        <p:nvPicPr>
          <p:cNvPr id="10" name="Picture 2" descr="http://www.openclipart.org/image/800px/svg_to_png/juanjo_Rou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438400"/>
            <a:ext cx="1295400" cy="1295400"/>
          </a:xfrm>
          <a:prstGeom prst="rect">
            <a:avLst/>
          </a:prstGeom>
          <a:noFill/>
        </p:spPr>
      </p:pic>
      <p:pic>
        <p:nvPicPr>
          <p:cNvPr id="11" name="Picture 4" descr="http://www.iconpng.com/png/vista/firew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276600"/>
            <a:ext cx="1447800" cy="1066800"/>
          </a:xfrm>
          <a:prstGeom prst="rect">
            <a:avLst/>
          </a:prstGeom>
          <a:noFill/>
        </p:spPr>
      </p:pic>
      <p:pic>
        <p:nvPicPr>
          <p:cNvPr id="12" name="Picture 2" descr="http://www.openclipart.org/image/800px/svg_to_png/juanjo_Rou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505200"/>
            <a:ext cx="1238251" cy="1238251"/>
          </a:xfrm>
          <a:prstGeom prst="rect">
            <a:avLst/>
          </a:prstGeom>
          <a:noFill/>
        </p:spPr>
      </p:pic>
      <p:sp>
        <p:nvSpPr>
          <p:cNvPr id="13" name="Cloud 12"/>
          <p:cNvSpPr/>
          <p:nvPr/>
        </p:nvSpPr>
        <p:spPr>
          <a:xfrm>
            <a:off x="2743200" y="4114800"/>
            <a:ext cx="1828800" cy="1143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/>
        </p:nvSpPr>
        <p:spPr>
          <a:xfrm rot="5864685">
            <a:off x="6162474" y="2434156"/>
            <a:ext cx="4572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4486848">
            <a:off x="7000673" y="3272355"/>
            <a:ext cx="457200" cy="533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24500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h-r2a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397406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h-r3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4419600"/>
            <a:ext cx="99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</a:t>
            </a:r>
          </a:p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44278" y="4507468"/>
            <a:ext cx="134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Point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36864" y="6564868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11839" y="1676400"/>
            <a:ext cx="17937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b="1" dirty="0" smtClean="0"/>
              <a:t>Wharf T&amp;T</a:t>
            </a:r>
          </a:p>
          <a:p>
            <a:pPr algn="r"/>
            <a:r>
              <a:rPr lang="en-US" sz="1300" b="1" dirty="0" smtClean="0"/>
              <a:t>300Mb (Local)</a:t>
            </a:r>
          </a:p>
          <a:p>
            <a:pPr algn="r"/>
            <a:r>
              <a:rPr lang="en-US" sz="1300" b="1" dirty="0" smtClean="0"/>
              <a:t>160Mb ( International )</a:t>
            </a:r>
          </a:p>
          <a:p>
            <a:pPr algn="r"/>
            <a:r>
              <a:rPr lang="en-US" sz="1300" b="1" dirty="0" smtClean="0"/>
              <a:t>Link</a:t>
            </a:r>
            <a:endParaRPr lang="en-US" sz="13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838200" y="2736503"/>
            <a:ext cx="1447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43000" y="2736503"/>
            <a:ext cx="92781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Wireless</a:t>
            </a:r>
          </a:p>
          <a:p>
            <a:r>
              <a:rPr lang="en-US" sz="1300" dirty="0" smtClean="0"/>
              <a:t>Controllers</a:t>
            </a:r>
          </a:p>
          <a:p>
            <a:r>
              <a:rPr lang="en-US" sz="1300" dirty="0" smtClean="0"/>
              <a:t>( </a:t>
            </a:r>
            <a:r>
              <a:rPr lang="en-US" sz="1300" b="1" dirty="0" smtClean="0"/>
              <a:t>Cisco</a:t>
            </a:r>
            <a:r>
              <a:rPr lang="en-US" sz="1300" dirty="0" smtClean="0"/>
              <a:t> )</a:t>
            </a:r>
            <a:endParaRPr lang="en-US" sz="1300" dirty="0"/>
          </a:p>
        </p:txBody>
      </p:sp>
      <p:cxnSp>
        <p:nvCxnSpPr>
          <p:cNvPr id="29" name="Straight Connector 28"/>
          <p:cNvCxnSpPr>
            <a:stCxn id="9" idx="0"/>
            <a:endCxn id="5" idx="1"/>
          </p:cNvCxnSpPr>
          <p:nvPr/>
        </p:nvCxnSpPr>
        <p:spPr>
          <a:xfrm rot="5400000" flipH="1" flipV="1">
            <a:off x="939801" y="4902202"/>
            <a:ext cx="685799" cy="109219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0"/>
            <a:endCxn id="5" idx="2"/>
          </p:cNvCxnSpPr>
          <p:nvPr/>
        </p:nvCxnSpPr>
        <p:spPr>
          <a:xfrm rot="5400000" flipH="1" flipV="1">
            <a:off x="1808848" y="5540991"/>
            <a:ext cx="457199" cy="19562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981201" y="3581402"/>
            <a:ext cx="1219200" cy="609599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3"/>
            <a:endCxn id="13" idx="3"/>
          </p:cNvCxnSpPr>
          <p:nvPr/>
        </p:nvCxnSpPr>
        <p:spPr>
          <a:xfrm>
            <a:off x="2286000" y="3079403"/>
            <a:ext cx="1371600" cy="1100749"/>
          </a:xfrm>
          <a:prstGeom prst="line">
            <a:avLst/>
          </a:prstGeom>
          <a:ln w="635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3"/>
          </p:cNvCxnSpPr>
          <p:nvPr/>
        </p:nvCxnSpPr>
        <p:spPr>
          <a:xfrm flipV="1">
            <a:off x="2441714" y="4953000"/>
            <a:ext cx="374372" cy="152401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419600" y="4114800"/>
            <a:ext cx="304800" cy="152400"/>
          </a:xfrm>
          <a:prstGeom prst="line">
            <a:avLst/>
          </a:prstGeom>
          <a:ln w="635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886200"/>
            <a:ext cx="762000" cy="152400"/>
          </a:xfrm>
          <a:prstGeom prst="line">
            <a:avLst/>
          </a:prstGeom>
          <a:ln w="63500" cmpd="sng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4914900" y="3238500"/>
            <a:ext cx="228600" cy="15240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60141" y="5486400"/>
            <a:ext cx="8210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2.4/5GHz</a:t>
            </a:r>
            <a:endParaRPr lang="en-US" sz="1300" dirty="0"/>
          </a:p>
        </p:txBody>
      </p:sp>
      <p:sp>
        <p:nvSpPr>
          <p:cNvPr id="33" name="TextBox 32"/>
          <p:cNvSpPr txBox="1"/>
          <p:nvPr/>
        </p:nvSpPr>
        <p:spPr>
          <a:xfrm>
            <a:off x="3765790" y="3041303"/>
            <a:ext cx="111101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Traffic Mgmt/</a:t>
            </a:r>
          </a:p>
          <a:p>
            <a:r>
              <a:rPr lang="en-US" sz="1300" dirty="0" smtClean="0"/>
              <a:t>IPS/</a:t>
            </a:r>
          </a:p>
          <a:p>
            <a:r>
              <a:rPr lang="en-US" sz="1300" dirty="0" smtClean="0"/>
              <a:t>firewall</a:t>
            </a:r>
            <a:endParaRPr lang="en-US" sz="1300" dirty="0"/>
          </a:p>
        </p:txBody>
      </p:sp>
      <p:sp>
        <p:nvSpPr>
          <p:cNvPr id="34" name="TextBox 33"/>
          <p:cNvSpPr txBox="1"/>
          <p:nvPr/>
        </p:nvSpPr>
        <p:spPr>
          <a:xfrm>
            <a:off x="5877385" y="3200400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Border</a:t>
            </a:r>
          </a:p>
          <a:p>
            <a:r>
              <a:rPr lang="en-US" dirty="0" smtClean="0"/>
              <a:t>Routers</a:t>
            </a:r>
            <a:endParaRPr lang="en-US" dirty="0"/>
          </a:p>
        </p:txBody>
      </p:sp>
      <p:pic>
        <p:nvPicPr>
          <p:cNvPr id="35" name="圖片 34" descr="itswebp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Wi-Fi Basic Concept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562"/>
            <a:ext cx="8229600" cy="4221163"/>
          </a:xfrm>
        </p:spPr>
        <p:txBody>
          <a:bodyPr/>
          <a:lstStyle/>
          <a:p>
            <a:r>
              <a:rPr lang="en-US" dirty="0" smtClean="0"/>
              <a:t>Channel 2.4GHz band (only 3 channels have non-overlapping frequency 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9755" y="1325562"/>
            <a:ext cx="126324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674234"/>
            <a:ext cx="5867400" cy="295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圖片 6" descr="itswebp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8229600" cy="1143000"/>
          </a:xfrm>
        </p:spPr>
        <p:txBody>
          <a:bodyPr/>
          <a:lstStyle/>
          <a:p>
            <a:r>
              <a:rPr lang="en-US" dirty="0" smtClean="0"/>
              <a:t>Wi-Fi Basic Concept (II)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68562"/>
            <a:ext cx="8229600" cy="4221163"/>
          </a:xfrm>
        </p:spPr>
        <p:txBody>
          <a:bodyPr/>
          <a:lstStyle/>
          <a:p>
            <a:r>
              <a:rPr lang="en-US" dirty="0" smtClean="0"/>
              <a:t>Channel 5GHz band ( 23 channels have non-overlapping frequency 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36603"/>
            <a:ext cx="5562600" cy="316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9755" y="1325562"/>
            <a:ext cx="126324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itswebp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Wi-Fi Limitation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16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Some points you might need to know:-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DATA RATES</a:t>
            </a:r>
            <a:r>
              <a:rPr lang="en-US" dirty="0" smtClean="0"/>
              <a:t>” quoted in the Wi-Fi specifications refer to the raw radio symbol rate, </a:t>
            </a:r>
            <a:r>
              <a:rPr lang="en-US" b="1" dirty="0" smtClean="0"/>
              <a:t>NOT</a:t>
            </a:r>
            <a:r>
              <a:rPr lang="en-US" dirty="0" smtClean="0"/>
              <a:t> the actual TCP/IP throughput rate. The rest is called protocol overhead.</a:t>
            </a:r>
          </a:p>
          <a:p>
            <a:r>
              <a:rPr lang="en-US" dirty="0" smtClean="0"/>
              <a:t>A good rule of thumb: the practical TCP/IP throughput is about </a:t>
            </a:r>
            <a:r>
              <a:rPr lang="en-US" b="1" dirty="0" smtClean="0"/>
              <a:t>HALF</a:t>
            </a:r>
            <a:r>
              <a:rPr lang="en-US" dirty="0" smtClean="0"/>
              <a:t> the data rate. For example, a 54 Mbps 802.11a link has a maximum practical throughput of roughly 25 Mbps.</a:t>
            </a:r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Wi-Fi Limitation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16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Type of Interferences </a:t>
            </a:r>
          </a:p>
          <a:p>
            <a:r>
              <a:rPr lang="en-US" dirty="0" smtClean="0"/>
              <a:t>Co-Channel Interference (CCI) </a:t>
            </a:r>
          </a:p>
          <a:p>
            <a:r>
              <a:rPr lang="en-US" dirty="0" smtClean="0"/>
              <a:t>Adjacent Channel Interference (ACI)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Wi-Fi Limitation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16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Co-Channel Interference (CCI)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536" y="3276600"/>
            <a:ext cx="562506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HKIEd’s</a:t>
            </a:r>
            <a:r>
              <a:rPr lang="en-US" dirty="0" smtClean="0"/>
              <a:t> Wi-Fi Deployment History</a:t>
            </a:r>
          </a:p>
          <a:p>
            <a:r>
              <a:rPr lang="en-US" dirty="0" smtClean="0"/>
              <a:t>Current </a:t>
            </a:r>
            <a:r>
              <a:rPr lang="en-US" dirty="0" err="1" smtClean="0"/>
              <a:t>HKIEd’s</a:t>
            </a:r>
            <a:r>
              <a:rPr lang="en-US" dirty="0" smtClean="0"/>
              <a:t> Wi-Fi Deployment</a:t>
            </a:r>
          </a:p>
          <a:p>
            <a:r>
              <a:rPr lang="en-US" dirty="0" smtClean="0"/>
              <a:t>Recent Changes</a:t>
            </a:r>
          </a:p>
          <a:p>
            <a:r>
              <a:rPr lang="en-US" dirty="0" err="1" smtClean="0"/>
              <a:t>HKIEd’s</a:t>
            </a:r>
            <a:r>
              <a:rPr lang="en-US" dirty="0" smtClean="0"/>
              <a:t> SSIDs</a:t>
            </a:r>
          </a:p>
          <a:p>
            <a:r>
              <a:rPr lang="en-US" dirty="0" smtClean="0"/>
              <a:t>Wi-Fi Network Topology </a:t>
            </a:r>
          </a:p>
          <a:p>
            <a:r>
              <a:rPr lang="en-US" dirty="0" smtClean="0"/>
              <a:t>Wi-Fi Basic Concept</a:t>
            </a:r>
          </a:p>
          <a:p>
            <a:r>
              <a:rPr lang="en-US" dirty="0" smtClean="0"/>
              <a:t>Wi-Fi Limitations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Wi-Fi Limitation (IV)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16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Adjacent Channel Interference (ACI)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6019800" cy="34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Wi-Fi Limitation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163"/>
            <a:ext cx="8229600" cy="4313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Non-Wi-Fi Interference Sources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63472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Wi-Fi Security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Implement the following safeguards</a:t>
            </a:r>
          </a:p>
          <a:p>
            <a:r>
              <a:rPr lang="en-US" dirty="0" smtClean="0"/>
              <a:t>Ensure your operating system is fully patched</a:t>
            </a:r>
          </a:p>
          <a:p>
            <a:r>
              <a:rPr lang="en-US" dirty="0" smtClean="0"/>
              <a:t>Verify antivirus software has latest virus definition updates</a:t>
            </a:r>
          </a:p>
          <a:p>
            <a:r>
              <a:rPr lang="en-US" dirty="0" smtClean="0"/>
              <a:t>Update 3</a:t>
            </a:r>
            <a:r>
              <a:rPr lang="en-US" baseline="30000" dirty="0" smtClean="0"/>
              <a:t>rd</a:t>
            </a:r>
            <a:r>
              <a:rPr lang="en-US" dirty="0" smtClean="0"/>
              <a:t> party software ( like Adobe reader and MS Office )</a:t>
            </a:r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Wi-Fi Security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US" dirty="0" smtClean="0"/>
              <a:t>Avoid to connect “OPEN” </a:t>
            </a:r>
            <a:r>
              <a:rPr lang="en-US" dirty="0" err="1" smtClean="0"/>
              <a:t>ssid</a:t>
            </a:r>
            <a:r>
              <a:rPr lang="en-US" dirty="0" smtClean="0"/>
              <a:t> in public area</a:t>
            </a:r>
          </a:p>
          <a:p>
            <a:r>
              <a:rPr lang="en-US" altLang="zh-TW" dirty="0" smtClean="0"/>
              <a:t>Avoid to connect “UNKNOWN” </a:t>
            </a:r>
            <a:r>
              <a:rPr lang="en-US" altLang="zh-TW" dirty="0" err="1" smtClean="0"/>
              <a:t>ssid</a:t>
            </a:r>
            <a:r>
              <a:rPr lang="en-US" altLang="zh-TW" dirty="0" smtClean="0"/>
              <a:t> </a:t>
            </a:r>
            <a:endParaRPr lang="en-US" dirty="0" smtClean="0"/>
          </a:p>
          <a:p>
            <a:r>
              <a:rPr lang="en-US" dirty="0" smtClean="0"/>
              <a:t>Select better wireless network that use some form of encryption ( WPA2/ WPA/ WEP )</a:t>
            </a:r>
          </a:p>
          <a:p>
            <a:r>
              <a:rPr lang="en-US" dirty="0" smtClean="0"/>
              <a:t>HTTPS/SSL</a:t>
            </a:r>
          </a:p>
          <a:p>
            <a:r>
              <a:rPr lang="en-US" dirty="0" smtClean="0"/>
              <a:t>Avoid to perform any kind of banking activity/ financial transaction while connected to a </a:t>
            </a:r>
            <a:r>
              <a:rPr lang="en-US" b="1" dirty="0" smtClean="0"/>
              <a:t>PUBLIC</a:t>
            </a:r>
            <a:r>
              <a:rPr lang="en-US" dirty="0" smtClean="0"/>
              <a:t> hot spot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Challenges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Upgrading every Wi-Fi access point to support 802.11n in the 2.4 and 5 GHz band in main campus</a:t>
            </a:r>
          </a:p>
          <a:p>
            <a:r>
              <a:rPr lang="en-US" altLang="zh-TW" dirty="0" smtClean="0"/>
              <a:t>Continuing to expand the number of access points in high user areas to help alleviate wireless congestion</a:t>
            </a:r>
          </a:p>
          <a:p>
            <a:r>
              <a:rPr lang="en-US" altLang="zh-TW" dirty="0" smtClean="0"/>
              <a:t>Deploying access points that are capable of detecting interference from outside sources</a:t>
            </a:r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Challenges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continuing to work with our wireless vendor (Aruba and Cisco) to improve our wireless services </a:t>
            </a:r>
          </a:p>
          <a:p>
            <a:r>
              <a:rPr lang="en-US" altLang="zh-TW" dirty="0" smtClean="0"/>
              <a:t>maintaining a close relationship with our Departments in order to continue to improve wireless service to staff and students</a:t>
            </a:r>
          </a:p>
          <a:p>
            <a:r>
              <a:rPr lang="en-US" altLang="zh-TW" dirty="0" smtClean="0"/>
              <a:t>performing thorough Wi-Fi capacity and coverage assessment surveys periodically to ensure the appropriate deployment of wireless access points</a:t>
            </a:r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Recent Wi-Fi Usage</a:t>
            </a:r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2209800"/>
            <a:ext cx="87820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Wi-Fi Troubleshooting (I)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13170"/>
            <a:ext cx="7834313" cy="499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Wi-Fi Troubleshooting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User Issues</a:t>
            </a:r>
          </a:p>
          <a:p>
            <a:r>
              <a:rPr lang="en-US" dirty="0" smtClean="0"/>
              <a:t>Can’ t see SSID</a:t>
            </a:r>
          </a:p>
          <a:p>
            <a:r>
              <a:rPr lang="en-US" dirty="0" smtClean="0"/>
              <a:t>Can’ t associate</a:t>
            </a:r>
          </a:p>
          <a:p>
            <a:r>
              <a:rPr lang="en-US" dirty="0" smtClean="0"/>
              <a:t>Can’ t authenticate</a:t>
            </a:r>
          </a:p>
          <a:p>
            <a:r>
              <a:rPr lang="en-US" dirty="0" smtClean="0"/>
              <a:t>Limited internet access</a:t>
            </a:r>
          </a:p>
          <a:p>
            <a:r>
              <a:rPr lang="en-US" dirty="0" smtClean="0"/>
              <a:t>Poor performance</a:t>
            </a:r>
          </a:p>
          <a:p>
            <a:r>
              <a:rPr lang="en-US" dirty="0" smtClean="0"/>
              <a:t>Dropped connections</a:t>
            </a:r>
          </a:p>
          <a:p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Wi-Fi Troubleshooting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Can’ t see SSID</a:t>
            </a:r>
          </a:p>
          <a:p>
            <a:r>
              <a:rPr lang="en-US" dirty="0" smtClean="0"/>
              <a:t>Outside the coverage of an AP?</a:t>
            </a:r>
          </a:p>
          <a:p>
            <a:r>
              <a:rPr lang="en-US" dirty="0" smtClean="0"/>
              <a:t>AP down?</a:t>
            </a:r>
          </a:p>
          <a:p>
            <a:r>
              <a:rPr lang="en-US" dirty="0" smtClean="0"/>
              <a:t>Connected to LAN?</a:t>
            </a:r>
          </a:p>
          <a:p>
            <a:r>
              <a:rPr lang="en-US" dirty="0" smtClean="0"/>
              <a:t>Manual disable wireless interface?</a:t>
            </a:r>
          </a:p>
          <a:p>
            <a:r>
              <a:rPr lang="en-US" dirty="0" smtClean="0"/>
              <a:t>Driver issue?</a:t>
            </a:r>
          </a:p>
          <a:p>
            <a:endParaRPr lang="en-US" dirty="0"/>
          </a:p>
        </p:txBody>
      </p:sp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Agenda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Wi-Fi Security</a:t>
            </a:r>
          </a:p>
          <a:p>
            <a:r>
              <a:rPr lang="en-US" dirty="0" smtClean="0"/>
              <a:t>Challenges </a:t>
            </a:r>
          </a:p>
          <a:p>
            <a:r>
              <a:rPr lang="en-US" dirty="0" smtClean="0"/>
              <a:t>Recent Wi-Fi Usage</a:t>
            </a:r>
          </a:p>
          <a:p>
            <a:r>
              <a:rPr lang="en-US" dirty="0" smtClean="0"/>
              <a:t>Wi-Fi Troubleshooting</a:t>
            </a:r>
          </a:p>
          <a:p>
            <a:r>
              <a:rPr lang="en-US" dirty="0" smtClean="0"/>
              <a:t>Tips for using Wi-Fi in </a:t>
            </a:r>
            <a:r>
              <a:rPr lang="en-US" dirty="0" err="1" smtClean="0"/>
              <a:t>HKIEd</a:t>
            </a:r>
            <a:endParaRPr lang="en-US" dirty="0" smtClean="0"/>
          </a:p>
          <a:p>
            <a:r>
              <a:rPr lang="en-US" dirty="0" smtClean="0"/>
              <a:t>Some tools for troubleshooting</a:t>
            </a:r>
          </a:p>
          <a:p>
            <a:r>
              <a:rPr lang="en-US" dirty="0" smtClean="0"/>
              <a:t>Future</a:t>
            </a:r>
          </a:p>
          <a:p>
            <a:r>
              <a:rPr lang="en-US" dirty="0" smtClean="0"/>
              <a:t>Demo ( </a:t>
            </a:r>
            <a:r>
              <a:rPr lang="en-US" dirty="0" err="1" smtClean="0"/>
              <a:t>WiFi</a:t>
            </a:r>
            <a:r>
              <a:rPr lang="en-US" dirty="0" smtClean="0"/>
              <a:t> Analyzer )</a:t>
            </a:r>
          </a:p>
          <a:p>
            <a:r>
              <a:rPr lang="en-US" dirty="0" smtClean="0"/>
              <a:t>Q &amp; A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Wi-Fi Troubleshooting (IV)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Can’ t associate</a:t>
            </a:r>
          </a:p>
          <a:p>
            <a:r>
              <a:rPr lang="en-US" dirty="0" smtClean="0"/>
              <a:t>Wrong setting? ( OPEN, WEP, WPA, WPA2 )</a:t>
            </a:r>
          </a:p>
          <a:p>
            <a:r>
              <a:rPr lang="en-US" dirty="0" smtClean="0"/>
              <a:t>Rogue AP?</a:t>
            </a:r>
          </a:p>
          <a:p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Wi-Fi Troubleshooting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Can’ t authenticate</a:t>
            </a:r>
          </a:p>
          <a:p>
            <a:r>
              <a:rPr lang="en-US" dirty="0" smtClean="0"/>
              <a:t>Wrong user name?</a:t>
            </a:r>
          </a:p>
          <a:p>
            <a:r>
              <a:rPr lang="en-US" dirty="0" smtClean="0"/>
              <a:t>Wrong Authentication Method?</a:t>
            </a:r>
          </a:p>
          <a:p>
            <a:r>
              <a:rPr lang="en-US" dirty="0" smtClean="0"/>
              <a:t>Wrong password?</a:t>
            </a:r>
          </a:p>
          <a:p>
            <a:r>
              <a:rPr lang="en-US" dirty="0" smtClean="0"/>
              <a:t>Changed password?</a:t>
            </a:r>
          </a:p>
          <a:p>
            <a:endParaRPr lang="en-US" dirty="0"/>
          </a:p>
        </p:txBody>
      </p:sp>
      <p:pic>
        <p:nvPicPr>
          <p:cNvPr id="5" name="Picture 8" descr="https://asyc.uc3m.es/images/GuiasEduroam/WindowsXP-PEAP-ENG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528291"/>
            <a:ext cx="2619375" cy="3167784"/>
          </a:xfrm>
          <a:prstGeom prst="rect">
            <a:avLst/>
          </a:prstGeom>
          <a:noFill/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Wi-Fi Troubleshooting (VI)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Limited internet access</a:t>
            </a:r>
          </a:p>
          <a:p>
            <a:r>
              <a:rPr lang="en-US" dirty="0" smtClean="0"/>
              <a:t>Hardcoded IP address?</a:t>
            </a:r>
          </a:p>
          <a:p>
            <a:r>
              <a:rPr lang="en-US" dirty="0" smtClean="0"/>
              <a:t>IP used up?</a:t>
            </a:r>
          </a:p>
          <a:p>
            <a:r>
              <a:rPr lang="en-US" dirty="0" smtClean="0"/>
              <a:t>DHCP server down?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Wi-Fi Troubleshooting (VII)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Poor performance</a:t>
            </a:r>
          </a:p>
          <a:p>
            <a:r>
              <a:rPr lang="en-US" dirty="0" smtClean="0"/>
              <a:t>Interference?</a:t>
            </a:r>
          </a:p>
          <a:p>
            <a:r>
              <a:rPr lang="en-US" dirty="0" smtClean="0"/>
              <a:t>Too many users?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Wi-Fi Troubleshooting (VIII)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Dropped connections</a:t>
            </a:r>
          </a:p>
          <a:p>
            <a:r>
              <a:rPr lang="en-US" dirty="0" smtClean="0"/>
              <a:t>OS/Firmware/Driver not update?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Some tools for troubleshooting (I)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Wi-Fi Analyzer ( Android )</a:t>
            </a:r>
          </a:p>
          <a:p>
            <a:r>
              <a:rPr lang="en-US" altLang="zh-TW" dirty="0" err="1" smtClean="0"/>
              <a:t>inSSIDer</a:t>
            </a:r>
            <a:r>
              <a:rPr lang="en-US" altLang="zh-TW" dirty="0" smtClean="0"/>
              <a:t> ( </a:t>
            </a:r>
            <a:r>
              <a:rPr lang="en-US" altLang="zh-TW" dirty="0" err="1" smtClean="0"/>
              <a:t>WinXP</a:t>
            </a:r>
            <a:r>
              <a:rPr lang="en-US" altLang="zh-TW" dirty="0" smtClean="0"/>
              <a:t>/Vista/Win7/Win8 )</a:t>
            </a:r>
          </a:p>
          <a:p>
            <a:r>
              <a:rPr lang="en-US" altLang="zh-TW" dirty="0" smtClean="0"/>
              <a:t>speedtest.ofca.gov.hk </a:t>
            </a:r>
          </a:p>
          <a:p>
            <a:r>
              <a:rPr lang="en-US" altLang="zh-TW" dirty="0" smtClean="0"/>
              <a:t>ping ( Notebook/</a:t>
            </a:r>
            <a:r>
              <a:rPr lang="en-US" altLang="zh-TW" dirty="0" err="1" smtClean="0"/>
              <a:t>Netbook</a:t>
            </a:r>
            <a:r>
              <a:rPr lang="en-US" altLang="zh-TW" dirty="0" smtClean="0"/>
              <a:t>/Desktop ) 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Some tools for troubleshooting (II)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err="1" smtClean="0"/>
              <a:t>WiFi</a:t>
            </a:r>
            <a:r>
              <a:rPr lang="en-US" altLang="zh-TW" dirty="0" smtClean="0"/>
              <a:t> Analyzer ( Android )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27590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Some tools for troubleshooting (III)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err="1" smtClean="0"/>
              <a:t>inSSIDer</a:t>
            </a:r>
            <a:r>
              <a:rPr lang="en-US" altLang="zh-TW" dirty="0" smtClean="0"/>
              <a:t> ( </a:t>
            </a:r>
            <a:r>
              <a:rPr lang="en-US" altLang="zh-TW" dirty="0" err="1" smtClean="0"/>
              <a:t>WinXP</a:t>
            </a:r>
            <a:r>
              <a:rPr lang="en-US" altLang="zh-TW" dirty="0" smtClean="0"/>
              <a:t>/Vista/Win7/Win8 )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9217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6838950" cy="384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solidsync.com/static/bluetoothgps/guides/inssider/images/fig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054" y="2667001"/>
            <a:ext cx="2274146" cy="1295399"/>
          </a:xfrm>
          <a:prstGeom prst="rect">
            <a:avLst/>
          </a:prstGeom>
          <a:noFill/>
        </p:spPr>
      </p:pic>
      <p:pic>
        <p:nvPicPr>
          <p:cNvPr id="7" name="圖片 6" descr="itswebp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Some tools for troubleshooting (IV)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speedtest.ofca.gov.hk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3198812"/>
            <a:ext cx="6286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Some tools for troubleshooting (V)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altLang="zh-TW" sz="8400" dirty="0" smtClean="0"/>
              <a:t>“Ping”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C:\&gt;ping www.google.com.hk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Pinging www.google.com.hk [74.125.128.106] with 32 bytes of data:</a:t>
            </a:r>
          </a:p>
          <a:p>
            <a:pPr>
              <a:buNone/>
            </a:pPr>
            <a:r>
              <a:rPr lang="en-US" altLang="zh-TW" dirty="0" smtClean="0"/>
              <a:t>Reply from 74.125.128.106: bytes=32 time=405ms TTL=50</a:t>
            </a:r>
          </a:p>
          <a:p>
            <a:pPr>
              <a:buNone/>
            </a:pPr>
            <a:r>
              <a:rPr lang="en-US" altLang="zh-TW" dirty="0" smtClean="0"/>
              <a:t>Reply from 74.125.128.106: bytes=32 time=412ms TTL=50</a:t>
            </a:r>
          </a:p>
          <a:p>
            <a:pPr>
              <a:buNone/>
            </a:pPr>
            <a:r>
              <a:rPr lang="en-US" altLang="zh-TW" dirty="0" smtClean="0"/>
              <a:t>Reply from 74.125.128.106: bytes=32 time=401ms TTL=50</a:t>
            </a:r>
          </a:p>
          <a:p>
            <a:pPr>
              <a:buNone/>
            </a:pPr>
            <a:r>
              <a:rPr lang="en-US" altLang="zh-TW" dirty="0" smtClean="0"/>
              <a:t>Reply from 74.125.128.106: bytes=32 time=409ms TTL=50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Ping statistics for 74.125.128.106:</a:t>
            </a:r>
          </a:p>
          <a:p>
            <a:pPr>
              <a:buNone/>
            </a:pPr>
            <a:r>
              <a:rPr lang="en-US" altLang="zh-TW" dirty="0" smtClean="0"/>
              <a:t>    Packets: Sent = 4, Received = 4, Lost = 0 (0% loss),</a:t>
            </a:r>
          </a:p>
          <a:p>
            <a:pPr>
              <a:buNone/>
            </a:pPr>
            <a:r>
              <a:rPr lang="en-US" altLang="zh-TW" dirty="0" smtClean="0"/>
              <a:t>Approximate round trip times in </a:t>
            </a:r>
            <a:r>
              <a:rPr lang="en-US" altLang="zh-TW" dirty="0" err="1" smtClean="0"/>
              <a:t>milli</a:t>
            </a:r>
            <a:r>
              <a:rPr lang="en-US" altLang="zh-TW" dirty="0" smtClean="0"/>
              <a:t>-seconds:</a:t>
            </a:r>
          </a:p>
          <a:p>
            <a:pPr>
              <a:buNone/>
            </a:pPr>
            <a:r>
              <a:rPr lang="en-US" altLang="zh-TW" dirty="0" smtClean="0"/>
              <a:t>    Minimum = 401ms, Maximum = 412ms, Average = 406ms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C:\&gt;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 smtClean="0"/>
              <a:t>HKIEd’s</a:t>
            </a:r>
            <a:r>
              <a:rPr lang="en-US" dirty="0" smtClean="0"/>
              <a:t> Wi-Fi Deployment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7837"/>
            <a:ext cx="8229600" cy="3154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Cisco “Fat” APs in Campus ( before 2006 )</a:t>
            </a:r>
          </a:p>
          <a:p>
            <a:endParaRPr lang="en-US" dirty="0" smtClean="0"/>
          </a:p>
          <a:p>
            <a:r>
              <a:rPr lang="en-US" dirty="0" smtClean="0"/>
              <a:t>Aruba “Thin” APs in Town Center ( 2006 )</a:t>
            </a:r>
          </a:p>
          <a:p>
            <a:endParaRPr lang="en-US" dirty="0" smtClean="0"/>
          </a:p>
          <a:p>
            <a:r>
              <a:rPr lang="en-US" dirty="0" smtClean="0"/>
              <a:t>Aruba “Thin” APs in Main Campus ( 2007 )</a:t>
            </a:r>
          </a:p>
          <a:p>
            <a:endParaRPr lang="en-US" dirty="0" smtClean="0"/>
          </a:p>
          <a:p>
            <a:r>
              <a:rPr lang="en-US" dirty="0" smtClean="0"/>
              <a:t>Cisco “Thin” APs in Hostel </a:t>
            </a:r>
            <a:r>
              <a:rPr lang="en-US" smtClean="0"/>
              <a:t>( </a:t>
            </a:r>
            <a:r>
              <a:rPr lang="en-US" smtClean="0"/>
              <a:t>2010 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4038" name="Picture 6" descr="http://www.arubanetworks.com/i/company/press/AP124_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962400"/>
            <a:ext cx="1771649" cy="1091597"/>
          </a:xfrm>
          <a:prstGeom prst="rect">
            <a:avLst/>
          </a:prstGeom>
          <a:noFill/>
        </p:spPr>
      </p:pic>
      <p:pic>
        <p:nvPicPr>
          <p:cNvPr id="44036" name="Picture 4" descr="http://www.usinenouvelle.com/industry/img/aruba-ap-dual-radio-0000870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352800"/>
            <a:ext cx="1095375" cy="815854"/>
          </a:xfrm>
          <a:prstGeom prst="rect">
            <a:avLst/>
          </a:prstGeom>
          <a:noFill/>
        </p:spPr>
      </p:pic>
      <p:pic>
        <p:nvPicPr>
          <p:cNvPr id="44040" name="Picture 8" descr="http://cdn.ttgtmedia.com/ITKE/uploads/blogs.dir/58/files/2009/01/8021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1143001" cy="914401"/>
          </a:xfrm>
          <a:prstGeom prst="rect">
            <a:avLst/>
          </a:prstGeom>
          <a:noFill/>
        </p:spPr>
      </p:pic>
      <p:pic>
        <p:nvPicPr>
          <p:cNvPr id="44034" name="Picture 2" descr="http://www.arubanetworks.com/wp-content/uploads/2011/03/AP134_AP135_Family_310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800600"/>
            <a:ext cx="1981200" cy="1244194"/>
          </a:xfrm>
          <a:prstGeom prst="rect">
            <a:avLst/>
          </a:prstGeom>
          <a:noFill/>
        </p:spPr>
      </p:pic>
      <p:pic>
        <p:nvPicPr>
          <p:cNvPr id="9" name="圖片 8" descr="itswebpa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Some tools for troubleshooting (VI)</a:t>
            </a:r>
            <a:endParaRPr lang="zh-TW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156064"/>
            <a:ext cx="7563052" cy="4373363"/>
          </a:xfrm>
          <a:prstGeom prst="rect">
            <a:avLst/>
          </a:prstGeom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Tips for using Wi-Fi in </a:t>
            </a:r>
            <a:r>
              <a:rPr lang="en-US" dirty="0" err="1" smtClean="0"/>
              <a:t>HKIEd</a:t>
            </a:r>
            <a:r>
              <a:rPr lang="en-US" dirty="0" smtClean="0"/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Do not predicate time sensitive activities on use of Wi-Fi</a:t>
            </a:r>
          </a:p>
          <a:p>
            <a:r>
              <a:rPr lang="en-US" altLang="zh-TW" dirty="0" smtClean="0"/>
              <a:t>Turn off unnecessary clients</a:t>
            </a:r>
          </a:p>
          <a:p>
            <a:r>
              <a:rPr lang="en-US" altLang="zh-TW" dirty="0" smtClean="0"/>
              <a:t>Encourage the use of 802.11n (5 GHz) clients</a:t>
            </a:r>
          </a:p>
          <a:p>
            <a:r>
              <a:rPr lang="en-US" altLang="zh-TW" dirty="0" smtClean="0"/>
              <a:t>Encourage to update wireless drivers or OS patches</a:t>
            </a:r>
          </a:p>
          <a:p>
            <a:r>
              <a:rPr lang="en-US" dirty="0" smtClean="0"/>
              <a:t>Encourage to use </a:t>
            </a:r>
            <a:r>
              <a:rPr lang="en-US" dirty="0" err="1" smtClean="0"/>
              <a:t>ssid</a:t>
            </a:r>
            <a:r>
              <a:rPr lang="en-US" dirty="0" smtClean="0"/>
              <a:t> “</a:t>
            </a:r>
            <a:r>
              <a:rPr lang="en-US" dirty="0" err="1" smtClean="0"/>
              <a:t>HKIEd</a:t>
            </a:r>
            <a:r>
              <a:rPr lang="en-US" dirty="0" smtClean="0"/>
              <a:t>” , “Hostel” and “Quarter” for better security protection</a:t>
            </a:r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Tips for using Wi-Fi in </a:t>
            </a:r>
            <a:r>
              <a:rPr lang="en-US" dirty="0" err="1" smtClean="0"/>
              <a:t>HKIEd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US" b="1" i="1" dirty="0" smtClean="0"/>
              <a:t>Be considerate! Not to set up Rogue AP or tethering in campus or hostel area</a:t>
            </a:r>
            <a:endParaRPr lang="en-US" b="1" i="1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Future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802.11ac</a:t>
            </a:r>
          </a:p>
          <a:p>
            <a:r>
              <a:rPr lang="en-US" dirty="0" smtClean="0"/>
              <a:t>Fifth generation Wi-Fi</a:t>
            </a:r>
          </a:p>
          <a:p>
            <a:r>
              <a:rPr lang="en-US" dirty="0" smtClean="0"/>
              <a:t>Uses 5Ghz frequency band only</a:t>
            </a:r>
          </a:p>
          <a:p>
            <a:r>
              <a:rPr lang="en-US" dirty="0" smtClean="0"/>
              <a:t>3x times faster </a:t>
            </a:r>
          </a:p>
          <a:p>
            <a:r>
              <a:rPr lang="en-US" dirty="0" smtClean="0"/>
              <a:t>Better video and online gaming experience</a:t>
            </a:r>
          </a:p>
          <a:p>
            <a:r>
              <a:rPr lang="en-US" dirty="0" smtClean="0"/>
              <a:t>Supports multi-user MIMO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7256"/>
            <a:ext cx="1733549" cy="53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 smtClean="0"/>
              <a:t>Future (II)</a:t>
            </a:r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2019300"/>
            <a:ext cx="43815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Demo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 using Android </a:t>
            </a:r>
            <a:r>
              <a:rPr lang="en-US" dirty="0" err="1" smtClean="0"/>
              <a:t>WiFi</a:t>
            </a:r>
            <a:r>
              <a:rPr lang="en-US" dirty="0" smtClean="0"/>
              <a:t> Analyzer )</a:t>
            </a:r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  <p:pic>
        <p:nvPicPr>
          <p:cNvPr id="1026" name="Picture 2" descr="https://lh6.ggpht.com/bqclJIL4oQ3UB6aF0T17TzTjIjJMXF19xoLoHNDrcl8qoBjqPprYGQLG9kWj1ZEGIxY=h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0"/>
            <a:ext cx="2039501" cy="3629026"/>
          </a:xfrm>
          <a:prstGeom prst="rect">
            <a:avLst/>
          </a:prstGeom>
          <a:noFill/>
        </p:spPr>
      </p:pic>
      <p:pic>
        <p:nvPicPr>
          <p:cNvPr id="1030" name="Picture 6" descr="https://lh5.ggpht.com/pQQcigzU-gRzR-Ttu7tsrOx8be3GmkX22BoigZhqSJWmiZf9v6IixBBc89vfUY5z8Po=h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48000"/>
            <a:ext cx="2019990" cy="3594310"/>
          </a:xfrm>
          <a:prstGeom prst="rect">
            <a:avLst/>
          </a:prstGeom>
          <a:noFill/>
        </p:spPr>
      </p:pic>
      <p:pic>
        <p:nvPicPr>
          <p:cNvPr id="1032" name="Picture 8" descr="http://www.aaii.com/objects/get/2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048000"/>
            <a:ext cx="2057400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4" name="圖片 3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Wi-Fi still doesn't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5344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Get walk-in help at IT Help Desk ( Office Hour )</a:t>
            </a:r>
          </a:p>
          <a:p>
            <a:r>
              <a:rPr lang="en-US" dirty="0" smtClean="0"/>
              <a:t>Contact IT </a:t>
            </a:r>
            <a:r>
              <a:rPr lang="en-US" smtClean="0"/>
              <a:t>Help Desk </a:t>
            </a:r>
            <a:r>
              <a:rPr lang="en-US" dirty="0" smtClean="0"/>
              <a:t>at 2948 6601 </a:t>
            </a:r>
            <a:r>
              <a:rPr lang="en-US" altLang="zh-TW" dirty="0" smtClean="0"/>
              <a:t>( Office Hour )</a:t>
            </a:r>
          </a:p>
          <a:p>
            <a:r>
              <a:rPr lang="en-US" dirty="0" smtClean="0"/>
              <a:t>Email us at </a:t>
            </a:r>
            <a:r>
              <a:rPr lang="en-US" dirty="0" smtClean="0">
                <a:hlinkClick r:id="rId2"/>
              </a:rPr>
              <a:t>helpdesk@ocio.ied.edu.hk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http://its.web.ied.edu.hk/network/wireless.htm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http://its.web.ied.edu.hk/wifi101/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0346" y="5396805"/>
            <a:ext cx="31074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Fred Pang</a:t>
            </a:r>
            <a:br>
              <a:rPr lang="en-US" sz="2800" dirty="0" smtClean="0"/>
            </a:br>
            <a:r>
              <a:rPr lang="en-US" sz="2800" dirty="0" smtClean="0"/>
              <a:t>Computer Officer</a:t>
            </a:r>
            <a:br>
              <a:rPr lang="en-US" sz="2800" dirty="0" smtClean="0"/>
            </a:br>
            <a:r>
              <a:rPr lang="en-US" sz="2800" dirty="0" smtClean="0"/>
              <a:t>tcpang@ied.edu.hk</a:t>
            </a:r>
            <a:endParaRPr lang="en-US" sz="2800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HKIEd’s</a:t>
            </a:r>
            <a:r>
              <a:rPr lang="en-US" dirty="0" smtClean="0"/>
              <a:t> Wi-Fi Deployment History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Cisco “Fat” APs in Campus ( before 2006 )</a:t>
            </a:r>
          </a:p>
          <a:p>
            <a:r>
              <a:rPr lang="en-US" dirty="0" smtClean="0"/>
              <a:t>Supports 802.11b ( Max 11Mbps ) only</a:t>
            </a:r>
          </a:p>
          <a:p>
            <a:r>
              <a:rPr lang="en-US" dirty="0" smtClean="0"/>
              <a:t>Supports OPEN or WEP only</a:t>
            </a:r>
          </a:p>
          <a:p>
            <a:r>
              <a:rPr lang="en-US" dirty="0" smtClean="0"/>
              <a:t>Supports 1 SSID per AP</a:t>
            </a:r>
          </a:p>
          <a:p>
            <a:r>
              <a:rPr lang="en-US" dirty="0" smtClean="0"/>
              <a:t>Hard to manage</a:t>
            </a:r>
          </a:p>
          <a:p>
            <a:r>
              <a:rPr lang="en-US" dirty="0" smtClean="0"/>
              <a:t>Installed Temporarily </a:t>
            </a:r>
          </a:p>
          <a:p>
            <a:r>
              <a:rPr lang="en-US" dirty="0" smtClean="0"/>
              <a:t>Installation on per-request basis</a:t>
            </a:r>
          </a:p>
          <a:p>
            <a:r>
              <a:rPr lang="en-US" dirty="0" smtClean="0"/>
              <a:t>Poor roaming capabilities</a:t>
            </a:r>
          </a:p>
          <a:p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HKIEd’s</a:t>
            </a:r>
            <a:r>
              <a:rPr lang="en-US" dirty="0" smtClean="0"/>
              <a:t> Wi-Fi Deployment History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Aruba “Thin” APs in Town Center ( 2006 ) and Main Campus ( 2007 )</a:t>
            </a:r>
          </a:p>
          <a:p>
            <a:r>
              <a:rPr lang="en-US" dirty="0" smtClean="0"/>
              <a:t>Supports 802.11a/b/g ( Max 54Mbps )</a:t>
            </a:r>
          </a:p>
          <a:p>
            <a:r>
              <a:rPr lang="en-US" dirty="0" smtClean="0"/>
              <a:t>Supports OPEN, WEP, WPA ( TKIP ) and WPA2 ( AES )</a:t>
            </a:r>
          </a:p>
          <a:p>
            <a:r>
              <a:rPr lang="en-US" dirty="0" smtClean="0"/>
              <a:t>Supports Multiple SSIDs</a:t>
            </a:r>
          </a:p>
          <a:p>
            <a:r>
              <a:rPr lang="en-US" dirty="0" smtClean="0"/>
              <a:t>Centralized Management</a:t>
            </a:r>
          </a:p>
          <a:p>
            <a:r>
              <a:rPr lang="en-US" dirty="0" smtClean="0"/>
              <a:t>Permanent Installation</a:t>
            </a:r>
          </a:p>
          <a:p>
            <a:r>
              <a:rPr lang="en-US" dirty="0" smtClean="0"/>
              <a:t>Better roaming capabilities</a:t>
            </a:r>
          </a:p>
          <a:p>
            <a:endParaRPr lang="en-US" dirty="0"/>
          </a:p>
        </p:txBody>
      </p:sp>
      <p:pic>
        <p:nvPicPr>
          <p:cNvPr id="5" name="Picture 6" descr="http://www.fmworld.net/product/hard/pcpm0712/biblo_loox/lp/info/images/idx_lo_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67049"/>
            <a:ext cx="1419225" cy="666751"/>
          </a:xfrm>
          <a:prstGeom prst="rect">
            <a:avLst/>
          </a:prstGeom>
          <a:noFill/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HKIEd’s</a:t>
            </a:r>
            <a:r>
              <a:rPr lang="en-US" dirty="0" smtClean="0"/>
              <a:t> Wi-Fi Deployment History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362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Cisco “Thin” APs in Hostel ( 2010 )</a:t>
            </a:r>
          </a:p>
          <a:p>
            <a:r>
              <a:rPr lang="en-US" dirty="0" smtClean="0"/>
              <a:t>Supports 802.11a/b/g/n ( Max 300Mbps )</a:t>
            </a:r>
          </a:p>
          <a:p>
            <a:r>
              <a:rPr lang="en-US" dirty="0" smtClean="0"/>
              <a:t>Supports OPEN, WEP, WPA ( TKIP ) and WPA2 ( AES )</a:t>
            </a:r>
          </a:p>
          <a:p>
            <a:r>
              <a:rPr lang="en-US" dirty="0" smtClean="0"/>
              <a:t>Supports Multiple SSIDs</a:t>
            </a:r>
          </a:p>
          <a:p>
            <a:r>
              <a:rPr lang="en-US" dirty="0" smtClean="0"/>
              <a:t>Centralized Management</a:t>
            </a:r>
          </a:p>
          <a:p>
            <a:r>
              <a:rPr lang="en-US" dirty="0" smtClean="0"/>
              <a:t>Permanent Installation</a:t>
            </a:r>
          </a:p>
          <a:p>
            <a:r>
              <a:rPr lang="en-US" dirty="0" smtClean="0"/>
              <a:t>Better roaming capabilities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www.ksptechnology.com/blog/wp-content/uploads/2011/06/wifi-abgn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971800"/>
            <a:ext cx="1143000" cy="392907"/>
          </a:xfrm>
          <a:prstGeom prst="rect">
            <a:avLst/>
          </a:prstGeom>
          <a:noFill/>
        </p:spPr>
      </p:pic>
      <p:pic>
        <p:nvPicPr>
          <p:cNvPr id="6" name="圖片 5" descr="itswe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HKIEd’s</a:t>
            </a:r>
            <a:r>
              <a:rPr lang="en-US" dirty="0" smtClean="0"/>
              <a:t> Wi-Fi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162"/>
            <a:ext cx="8229600" cy="4525963"/>
          </a:xfrm>
        </p:spPr>
        <p:txBody>
          <a:bodyPr/>
          <a:lstStyle/>
          <a:p>
            <a:r>
              <a:rPr lang="en-US" dirty="0" smtClean="0"/>
              <a:t>More than 700 APs installed to both Main Campus ( ~ 350 APs ) and Hostel ( ~ 350 APs ) </a:t>
            </a:r>
          </a:p>
          <a:p>
            <a:r>
              <a:rPr lang="en-US" dirty="0" smtClean="0"/>
              <a:t>Some main campus areas support 802.11a/b/g/n – Learning commons, Canteen,  </a:t>
            </a:r>
            <a:r>
              <a:rPr lang="en-US" b="1" i="1" dirty="0" smtClean="0"/>
              <a:t>All Library area </a:t>
            </a:r>
          </a:p>
          <a:p>
            <a:r>
              <a:rPr lang="en-US" dirty="0" smtClean="0"/>
              <a:t>Some main campus and Hostel areas support “Spectrum analysis” – not only monitor Wi-Fi signal</a:t>
            </a:r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</p:spPr>
        <p:txBody>
          <a:bodyPr/>
          <a:lstStyle/>
          <a:p>
            <a:r>
              <a:rPr lang="en-US" dirty="0" smtClean="0"/>
              <a:t>Recent Changes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449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Upgraded our Aruba controllers for Main Campus to support 802.11n APs</a:t>
            </a:r>
          </a:p>
          <a:p>
            <a:r>
              <a:rPr lang="en-US" dirty="0" smtClean="0"/>
              <a:t>Provided a dedicated 300Mbps ( Local ) + 160Mbps ( International ) Link ( via Wharf T&amp;T ) for hostel wired and wireless users</a:t>
            </a:r>
          </a:p>
          <a:p>
            <a:r>
              <a:rPr lang="en-US" dirty="0" smtClean="0"/>
              <a:t>Reduced no. of SSIDs in Main Campus and Hostel</a:t>
            </a:r>
          </a:p>
          <a:p>
            <a:r>
              <a:rPr lang="en-US" dirty="0" smtClean="0"/>
              <a:t>Changed hostel’s SSIDs to “Hostel” and “</a:t>
            </a:r>
            <a:r>
              <a:rPr lang="en-US" dirty="0" err="1" smtClean="0"/>
              <a:t>HostelGuests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圖片 4" descr="itsweb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1511</Words>
  <Application>Microsoft Office PowerPoint</Application>
  <PresentationFormat>On-screen Show (4:3)</PresentationFormat>
  <Paragraphs>298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Sharing Session on HKIEd  Wi-Fi Services and Useful Tips</vt:lpstr>
      <vt:lpstr>Agenda</vt:lpstr>
      <vt:lpstr>Agenda (cont’d)</vt:lpstr>
      <vt:lpstr>HKIEd’s Wi-Fi Deployment History</vt:lpstr>
      <vt:lpstr>HKIEd’s Wi-Fi Deployment History (I)</vt:lpstr>
      <vt:lpstr>HKIEd’s Wi-Fi Deployment History (II)</vt:lpstr>
      <vt:lpstr>HKIEd’s Wi-Fi Deployment History (III)</vt:lpstr>
      <vt:lpstr>Current HKIEd’s Wi-Fi Deployment</vt:lpstr>
      <vt:lpstr>Recent Changes (I)</vt:lpstr>
      <vt:lpstr>Recent Changes (II)</vt:lpstr>
      <vt:lpstr>Recent Changes (III)</vt:lpstr>
      <vt:lpstr>HKIEd’s SSIDs</vt:lpstr>
      <vt:lpstr>Wi-Fi Network Topology (Main Campus)</vt:lpstr>
      <vt:lpstr>Wi-Fi Network Topology (Hostel)</vt:lpstr>
      <vt:lpstr>Wi-Fi Basic Concept (I)</vt:lpstr>
      <vt:lpstr>Wi-Fi Basic Concept (II)</vt:lpstr>
      <vt:lpstr>Wi-Fi Limitation (I)</vt:lpstr>
      <vt:lpstr>Wi-Fi Limitation (II)</vt:lpstr>
      <vt:lpstr>Wi-Fi Limitation (III)</vt:lpstr>
      <vt:lpstr>Wi-Fi Limitation (IV)</vt:lpstr>
      <vt:lpstr>Wi-Fi Limitation (V)</vt:lpstr>
      <vt:lpstr>Wi-Fi Security (I)</vt:lpstr>
      <vt:lpstr>Wi-Fi Security (II)</vt:lpstr>
      <vt:lpstr>Challenges (I)</vt:lpstr>
      <vt:lpstr>Challenges (II)</vt:lpstr>
      <vt:lpstr>Recent Wi-Fi Usage</vt:lpstr>
      <vt:lpstr>Wi-Fi Troubleshooting (I)</vt:lpstr>
      <vt:lpstr>Wi-Fi Troubleshooting (II)</vt:lpstr>
      <vt:lpstr>Wi-Fi Troubleshooting (III)</vt:lpstr>
      <vt:lpstr>Wi-Fi Troubleshooting (IV)</vt:lpstr>
      <vt:lpstr>Wi-Fi Troubleshooting (V)</vt:lpstr>
      <vt:lpstr>Wi-Fi Troubleshooting (VI)</vt:lpstr>
      <vt:lpstr>Wi-Fi Troubleshooting (VII)</vt:lpstr>
      <vt:lpstr>Wi-Fi Troubleshooting (VIII)</vt:lpstr>
      <vt:lpstr>Some tools for troubleshooting (I)</vt:lpstr>
      <vt:lpstr>Some tools for troubleshooting (II)</vt:lpstr>
      <vt:lpstr>Some tools for troubleshooting (III)</vt:lpstr>
      <vt:lpstr>Some tools for troubleshooting (IV)</vt:lpstr>
      <vt:lpstr>Some tools for troubleshooting (V)</vt:lpstr>
      <vt:lpstr>Some tools for troubleshooting (VI)</vt:lpstr>
      <vt:lpstr>Tips for using Wi-Fi in HKIEd (I)</vt:lpstr>
      <vt:lpstr>Tips for using Wi-Fi in HKIEd (II)</vt:lpstr>
      <vt:lpstr>Future (I)</vt:lpstr>
      <vt:lpstr>Future (II)</vt:lpstr>
      <vt:lpstr>Demo  ( using Android WiFi Analyzer )</vt:lpstr>
      <vt:lpstr>Q &amp; A</vt:lpstr>
      <vt:lpstr>Wi-Fi still doesn't work?</vt:lpstr>
      <vt:lpstr>Thank You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HKIEd’s WiFi Briefing</dc:title>
  <dc:creator/>
  <cp:lastModifiedBy>Fred-pc2</cp:lastModifiedBy>
  <cp:revision>285</cp:revision>
  <dcterms:created xsi:type="dcterms:W3CDTF">2006-08-16T00:00:00Z</dcterms:created>
  <dcterms:modified xsi:type="dcterms:W3CDTF">2013-12-10T06:26:29Z</dcterms:modified>
</cp:coreProperties>
</file>